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1.gif" ContentType="video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3"/>
  </p:notesMasterIdLst>
  <p:sldIdLst>
    <p:sldId id="269" r:id="rId2"/>
    <p:sldId id="270" r:id="rId3"/>
    <p:sldId id="274" r:id="rId4"/>
    <p:sldId id="276" r:id="rId5"/>
    <p:sldId id="277" r:id="rId6"/>
    <p:sldId id="273" r:id="rId7"/>
    <p:sldId id="275" r:id="rId8"/>
    <p:sldId id="265" r:id="rId9"/>
    <p:sldId id="266" r:id="rId10"/>
    <p:sldId id="263" r:id="rId11"/>
    <p:sldId id="264" r:id="rId12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58" autoAdjust="0"/>
  </p:normalViewPr>
  <p:slideViewPr>
    <p:cSldViewPr snapToGrid="0">
      <p:cViewPr>
        <p:scale>
          <a:sx n="103" d="100"/>
          <a:sy n="103" d="100"/>
        </p:scale>
        <p:origin x="-74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9DAC072-51AE-4693-A5A0-644B64A1CCD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3108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norms can facilitate societal coexistence in groups by providing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of expectations and behavioral guidelines. However, different social groups can hold different norms, and lacking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normative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consensus can lead to conflict within and between groups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France, lawmakers claimed that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burqa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ban was necessary to ensure 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peaceful cohabitation”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2019)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backlash reflects an underlying normative conflict, with 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majority (81%) of Germans supporting a ban in public institutions ,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essence, inconsistent social norms within a larger collective have the potential to lead to intergroup, as well as intragroup conflict.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69DAC072-51AE-4693-A5A0-644B64A1CCD3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019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adopt norms in isolation; the structure of their social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key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for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behavior. The social networks in which we are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embedded determine the kinds of people and behavior to which we are exposed,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thereby shaping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hold.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 smtClean="0">
                <a:solidFill>
                  <a:srgbClr val="000000"/>
                </a:solidFill>
                <a:latin typeface="Calibri"/>
              </a:rPr>
              <a:t>W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ith</a:t>
            </a:r>
            <a:r>
              <a:rPr lang="de-DE" sz="1200" b="0" strike="noStrike" spc="-1" baseline="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baseline="0" dirty="0" err="1" smtClean="0">
                <a:solidFill>
                  <a:srgbClr val="000000"/>
                </a:solidFill>
                <a:latin typeface="Calibri"/>
              </a:rPr>
              <a:t>respect</a:t>
            </a:r>
            <a:r>
              <a:rPr lang="de-DE" sz="1200" b="0" strike="noStrike" spc="-1" baseline="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baseline="0" dirty="0" err="1" smtClean="0">
                <a:solidFill>
                  <a:srgbClr val="000000"/>
                </a:solidFill>
                <a:latin typeface="Calibri"/>
              </a:rPr>
              <a:t>to</a:t>
            </a:r>
            <a:r>
              <a:rPr lang="de-DE" sz="1200" b="0" strike="noStrike" spc="-1" baseline="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increasing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trend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globalization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and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migration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social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groups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and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individuals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with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different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norms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i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interact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with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each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other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creating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potential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for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 normative 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Calibri"/>
              </a:rPr>
              <a:t>conflict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Calibri"/>
              </a:rPr>
              <a:t>. </a:t>
            </a:r>
          </a:p>
          <a:p>
            <a:endParaRPr lang="en-US" dirty="0" smtClean="0"/>
          </a:p>
          <a:p>
            <a:r>
              <a:rPr lang="en-US" dirty="0" smtClean="0"/>
              <a:t>So in this research we aim to </a:t>
            </a:r>
            <a:r>
              <a:rPr lang="en-US" dirty="0" err="1" smtClean="0"/>
              <a:t>undrestand</a:t>
            </a:r>
            <a:r>
              <a:rPr lang="en-US" dirty="0" smtClean="0"/>
              <a:t> the role of network structure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69DAC072-51AE-4693-A5A0-644B64A1CCD3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658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in this research we aim to </a:t>
            </a:r>
            <a:r>
              <a:rPr lang="en-US" dirty="0" err="1" smtClean="0"/>
              <a:t>undrestand</a:t>
            </a:r>
            <a:r>
              <a:rPr lang="en-US" dirty="0" smtClean="0"/>
              <a:t> the role of network structure </a:t>
            </a:r>
            <a:r>
              <a:rPr lang="mr-IN" dirty="0" smtClean="0"/>
              <a:t>…</a:t>
            </a:r>
            <a:r>
              <a:rPr lang="de-DE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69DAC072-51AE-4693-A5A0-644B64A1CCD3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263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body"/>
          </p:nvPr>
        </p:nvSpPr>
        <p:spPr>
          <a:xfrm>
            <a:off x="709930" y="4861441"/>
            <a:ext cx="5679067" cy="4605173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latin typeface="Arial"/>
              </a:rPr>
              <a:t>First, we make simple network models as a thought experiment to generate worlds with tunable </a:t>
            </a:r>
            <a:r>
              <a:rPr lang="en-US" sz="2200" dirty="0" err="1">
                <a:latin typeface="Arial"/>
              </a:rPr>
              <a:t>homophily</a:t>
            </a:r>
            <a:r>
              <a:rPr lang="en-US" sz="2200" dirty="0">
                <a:latin typeface="Arial"/>
              </a:rPr>
              <a:t> and group size. We </a:t>
            </a:r>
            <a:r>
              <a:rPr lang="en-US" sz="2200" dirty="0">
                <a:latin typeface="Arial"/>
              </a:rPr>
              <a:t>propose a network model that enables us to tune the </a:t>
            </a:r>
            <a:r>
              <a:rPr lang="en-US" sz="2200" dirty="0" err="1">
                <a:latin typeface="Arial"/>
              </a:rPr>
              <a:t>homophily</a:t>
            </a:r>
            <a:r>
              <a:rPr lang="en-US" sz="2200" dirty="0">
                <a:latin typeface="Arial"/>
              </a:rPr>
              <a:t> and group size to study the impact of these two parameters on the ranking and visibility of nodes. </a:t>
            </a:r>
            <a:r>
              <a:rPr lang="en-US" sz="2200" dirty="0">
                <a:latin typeface="Arial"/>
              </a:rPr>
              <a:t>Creating thought experiments to understand different worlds</a:t>
            </a:r>
            <a:endParaRPr dirty="0"/>
          </a:p>
        </p:txBody>
      </p:sp>
      <p:sp>
        <p:nvSpPr>
          <p:cNvPr id="394" name="TextShape 2"/>
          <p:cNvSpPr txBox="1"/>
          <p:nvPr/>
        </p:nvSpPr>
        <p:spPr>
          <a:xfrm>
            <a:off x="4021446" y="9721270"/>
            <a:ext cx="3075991" cy="511328"/>
          </a:xfrm>
          <a:prstGeom prst="rect">
            <a:avLst/>
          </a:prstGeom>
        </p:spPr>
        <p:txBody>
          <a:bodyPr lIns="99048" tIns="49524" rIns="99048" bIns="49524" anchor="b"/>
          <a:lstStyle/>
          <a:p>
            <a:pPr algn="r">
              <a:lnSpc>
                <a:spcPct val="100000"/>
              </a:lnSpc>
            </a:pPr>
            <a:fld id="{4B6DF0EC-7FA9-4DBA-B4BC-421A74586BC9}" type="slidenum">
              <a:rPr lang="en-US" sz="1300">
                <a:solidFill>
                  <a:srgbClr val="000000"/>
                </a:solidFill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empirical data analysis and computer simulations, we found evidence that </a:t>
            </a:r>
            <a:r>
              <a:rPr lang="en-US" dirty="0" err="1" smtClean="0"/>
              <a:t>homophily</a:t>
            </a:r>
            <a:r>
              <a:rPr lang="en-US" dirty="0" smtClean="0"/>
              <a:t> create more invisibility and low ranking for minorities.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264FFC-2A23-47B1-BF23-C1B1249989DA}" type="slidenum">
              <a:rPr lang="uk-UA" sz="1500">
                <a:latin typeface="Times New Roman"/>
              </a:rPr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4271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Granovetter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Journal of Sociology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(1978)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69DAC072-51AE-4693-A5A0-644B64A1CCD3}" type="slidenum">
              <a:rPr lang="en-US" sz="1400" b="0" strike="noStrike" spc="-1" smtClean="0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1088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example, majority (</a:t>
            </a:r>
            <a:r>
              <a:rPr lang="en-US" baseline="0" dirty="0" err="1" smtClean="0"/>
              <a:t>rectangulars</a:t>
            </a:r>
            <a:r>
              <a:rPr lang="en-US" baseline="0" dirty="0" smtClean="0"/>
              <a:t>) are more likely to hold the blue norm and minorities are more likely to hold the red norms. </a:t>
            </a:r>
            <a:endParaRPr lang="en-US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mr-IN" dirty="0" smtClean="0"/>
              <a:t>h </a:t>
            </a:r>
            <a:r>
              <a:rPr lang="mr-IN" dirty="0" smtClean="0"/>
              <a:t>= 0.85 g = 0.3 m = iter= 50 norm_end_maj = 0.9 norm_end_min = 0.1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69DAC072-51AE-4693-A5A0-644B64A1CCD3}" type="slidenum">
              <a:rPr lang="en-US" sz="1400" b="0" strike="noStrike" spc="-1" smtClean="0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11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which</a:t>
            </a:r>
            <a:r>
              <a:rPr lang="en-US" baseline="0" dirty="0" smtClean="0"/>
              <a:t> groups are sacrificing their norms?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69DAC072-51AE-4693-A5A0-644B64A1CCD3}" type="slidenum">
              <a:rPr lang="en-US" sz="1400" b="0" strike="noStrike" spc="-1" smtClean="0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086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Non-linear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intermediate range of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homopihly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 in understanding the obstacles that immigrants face in terms of integration in society. How much integration should be imposed in order for peaceful coexistence of groups. 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69DAC072-51AE-4693-A5A0-644B64A1CCD3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782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3640" y="1600200"/>
            <a:ext cx="77760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83640" y="3964320"/>
            <a:ext cx="77760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83640" y="160020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68120" y="160020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83640" y="396432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68120" y="396432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3640" y="1600200"/>
            <a:ext cx="2503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313080" y="1600200"/>
            <a:ext cx="2503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942520" y="1600200"/>
            <a:ext cx="2503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83640" y="3964320"/>
            <a:ext cx="2503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313080" y="3964320"/>
            <a:ext cx="2503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5942520" y="3964320"/>
            <a:ext cx="2503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83640" y="1600200"/>
            <a:ext cx="777600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3640" y="1600200"/>
            <a:ext cx="77760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83640" y="1600200"/>
            <a:ext cx="37944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8120" y="1600200"/>
            <a:ext cx="37944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84360" y="907920"/>
            <a:ext cx="7775280" cy="2362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3640" y="160020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68120" y="1600200"/>
            <a:ext cx="37944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83640" y="396432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3640" y="1600200"/>
            <a:ext cx="37944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8120" y="160020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68120" y="396432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3640" y="160020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8120" y="1600200"/>
            <a:ext cx="37944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83640" y="3964320"/>
            <a:ext cx="77760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0"/>
            <a:ext cx="9143640" cy="188280"/>
          </a:xfrm>
          <a:prstGeom prst="rect">
            <a:avLst/>
          </a:prstGeom>
          <a:solidFill>
            <a:srgbClr val="58748F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84360" y="907920"/>
            <a:ext cx="7775280" cy="509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3600" b="1" strike="noStrike" spc="-1">
                <a:solidFill>
                  <a:srgbClr val="58748F"/>
                </a:solidFill>
                <a:latin typeface="Calibri"/>
              </a:rPr>
              <a:t>Titel</a:t>
            </a:r>
            <a:endParaRPr lang="de-DE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83640" y="1600200"/>
            <a:ext cx="777600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Calibri"/>
              </a:rPr>
              <a:t>Textmasterformat bearbeiten</a:t>
            </a:r>
          </a:p>
          <a:p>
            <a:pPr marL="864000" lvl="1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400" b="0" strike="noStrike" spc="-1">
                <a:solidFill>
                  <a:srgbClr val="000000"/>
                </a:solidFill>
                <a:latin typeface="Calibri"/>
              </a:rPr>
              <a:t>Zweite Ebene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ftr"/>
          </p:nvPr>
        </p:nvSpPr>
        <p:spPr>
          <a:xfrm>
            <a:off x="3124080" y="638100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/>
          </p:nvPr>
        </p:nvSpPr>
        <p:spPr>
          <a:xfrm>
            <a:off x="6516360" y="6381000"/>
            <a:ext cx="19432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0426590-5529-4726-AFF2-8E88357F01C9}" type="slidenum">
              <a:rPr lang="en-US" sz="1200" b="0" strike="noStrike" spc="-1">
                <a:solidFill>
                  <a:srgbClr val="808080"/>
                </a:solidFill>
                <a:latin typeface="Rotis SemiSans Pro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50" name="Grafik 7"/>
          <p:cNvPicPr/>
          <p:nvPr/>
        </p:nvPicPr>
        <p:blipFill>
          <a:blip r:embed="rId14"/>
          <a:stretch/>
        </p:blipFill>
        <p:spPr>
          <a:xfrm>
            <a:off x="691200" y="355680"/>
            <a:ext cx="1648080" cy="3445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jpeg"/><Relationship Id="rId5" Type="http://schemas.openxmlformats.org/officeDocument/2006/relationships/image" Target="../media/image5.jp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sv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1444601" y="704162"/>
            <a:ext cx="6224718" cy="1823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3400" b="1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Network </a:t>
            </a:r>
            <a:r>
              <a:rPr lang="de-DE" sz="3400" b="1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Structure</a:t>
            </a:r>
            <a:r>
              <a:rPr lang="de-DE" sz="3400" b="1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and</a:t>
            </a:r>
            <a:r>
              <a:rPr lang="de-DE" sz="3400" b="1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Group Size Impact Adoption </a:t>
            </a:r>
            <a:r>
              <a:rPr lang="de-DE" sz="3400" b="1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of</a:t>
            </a:r>
            <a:r>
              <a:rPr lang="de-DE" sz="3400" b="1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Norms</a:t>
            </a:r>
            <a:endParaRPr lang="de-DE" sz="3400" b="0" strike="noStrike" spc="-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3" name="TextShape 2"/>
          <p:cNvSpPr txBox="1"/>
          <p:nvPr/>
        </p:nvSpPr>
        <p:spPr>
          <a:xfrm>
            <a:off x="237153" y="4408784"/>
            <a:ext cx="9170563" cy="5351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479"/>
              </a:spcBef>
            </a:pPr>
            <a:r>
              <a:rPr lang="en-US" sz="2200" strike="noStrike" spc="-1" dirty="0">
                <a:latin typeface="Arial"/>
                <a:cs typeface="Arial"/>
              </a:rPr>
              <a:t>Julian </a:t>
            </a:r>
            <a:r>
              <a:rPr lang="en-US" sz="2200" strike="noStrike" spc="-1" dirty="0" err="1" smtClean="0">
                <a:latin typeface="Arial"/>
                <a:cs typeface="Arial"/>
              </a:rPr>
              <a:t>Kohne</a:t>
            </a:r>
            <a:r>
              <a:rPr lang="en-US" sz="2200" strike="noStrike" spc="-1" dirty="0" smtClean="0">
                <a:latin typeface="Arial"/>
                <a:cs typeface="Arial"/>
              </a:rPr>
              <a:t> , </a:t>
            </a:r>
            <a:r>
              <a:rPr lang="en-US" sz="2200" strike="noStrike" spc="-1" dirty="0">
                <a:latin typeface="Arial"/>
                <a:cs typeface="Arial"/>
              </a:rPr>
              <a:t>Natalie Gallagher, Z. M. </a:t>
            </a:r>
            <a:r>
              <a:rPr lang="en-US" sz="2200" strike="noStrike" spc="-1" dirty="0" err="1">
                <a:latin typeface="Arial"/>
                <a:cs typeface="Arial"/>
              </a:rPr>
              <a:t>Kirgil</a:t>
            </a:r>
            <a:r>
              <a:rPr lang="en-US" sz="2200" strike="noStrike" spc="-1" dirty="0">
                <a:latin typeface="Arial"/>
                <a:cs typeface="Arial"/>
              </a:rPr>
              <a:t>, </a:t>
            </a:r>
            <a:r>
              <a:rPr lang="en-US" sz="2200" strike="noStrike" spc="-1" dirty="0" smtClean="0">
                <a:latin typeface="Arial"/>
                <a:cs typeface="Arial"/>
              </a:rPr>
              <a:t> Rocco </a:t>
            </a:r>
            <a:r>
              <a:rPr lang="en-US" sz="2200" strike="noStrike" spc="-1" dirty="0" err="1">
                <a:latin typeface="Arial"/>
                <a:cs typeface="Arial"/>
              </a:rPr>
              <a:t>Paolillo</a:t>
            </a:r>
            <a:r>
              <a:rPr lang="en-US" sz="2200" strike="noStrike" spc="-1" dirty="0">
                <a:latin typeface="Arial"/>
                <a:cs typeface="Arial"/>
              </a:rPr>
              <a:t>, </a:t>
            </a:r>
            <a:r>
              <a:rPr lang="en-US" sz="2200" strike="noStrike" spc="-1" dirty="0" smtClean="0">
                <a:latin typeface="Arial"/>
                <a:cs typeface="Arial"/>
              </a:rPr>
              <a:t> Lars </a:t>
            </a:r>
            <a:r>
              <a:rPr lang="en-US" sz="2200" strike="noStrike" spc="-1" dirty="0" err="1" smtClean="0">
                <a:latin typeface="Arial"/>
                <a:cs typeface="Arial"/>
              </a:rPr>
              <a:t>Padmos</a:t>
            </a:r>
            <a:r>
              <a:rPr lang="en-US" sz="2400" strike="noStrike" spc="-1" dirty="0">
                <a:latin typeface="Arial"/>
                <a:cs typeface="Arial"/>
              </a:rPr>
              <a:t>, </a:t>
            </a:r>
            <a:endParaRPr lang="en-US" sz="2400" strike="noStrike" spc="-1" dirty="0" smtClean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5397" y="5619791"/>
            <a:ext cx="5149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Fariba Karimi</a:t>
            </a:r>
          </a:p>
          <a:p>
            <a:r>
              <a:rPr lang="en-US" dirty="0" smtClean="0"/>
              <a:t>Department of Computational Social Science</a:t>
            </a:r>
          </a:p>
          <a:p>
            <a:pPr algn="ctr"/>
            <a:r>
              <a:rPr lang="en-US" dirty="0" smtClean="0"/>
              <a:t>GESIS Institute, Germany</a:t>
            </a:r>
            <a:endParaRPr lang="en-US" dirty="0"/>
          </a:p>
        </p:txBody>
      </p:sp>
      <p:pic>
        <p:nvPicPr>
          <p:cNvPr id="5" name="Picture 4" descr="Juli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6" y="2589465"/>
            <a:ext cx="1399761" cy="1825776"/>
          </a:xfrm>
          <a:prstGeom prst="rect">
            <a:avLst/>
          </a:prstGeom>
        </p:spPr>
      </p:pic>
      <p:pic>
        <p:nvPicPr>
          <p:cNvPr id="6" name="Picture 5" descr="gallagh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41" y="2575683"/>
            <a:ext cx="1463040" cy="1828800"/>
          </a:xfrm>
          <a:prstGeom prst="rect">
            <a:avLst/>
          </a:prstGeom>
        </p:spPr>
      </p:pic>
      <p:pic>
        <p:nvPicPr>
          <p:cNvPr id="7" name="Picture 6" descr="Zm_Kirgil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r="7827" b="1739"/>
          <a:stretch/>
        </p:blipFill>
        <p:spPr>
          <a:xfrm>
            <a:off x="3798767" y="2584224"/>
            <a:ext cx="1496832" cy="1796996"/>
          </a:xfrm>
          <a:prstGeom prst="rect">
            <a:avLst/>
          </a:prstGeom>
        </p:spPr>
      </p:pic>
      <p:pic>
        <p:nvPicPr>
          <p:cNvPr id="8" name="Picture 7" descr="Rocc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2" r="15565" b="2536"/>
          <a:stretch/>
        </p:blipFill>
        <p:spPr>
          <a:xfrm>
            <a:off x="5601774" y="2587459"/>
            <a:ext cx="1576209" cy="1782419"/>
          </a:xfrm>
          <a:prstGeom prst="rect">
            <a:avLst/>
          </a:prstGeom>
        </p:spPr>
      </p:pic>
      <p:pic>
        <p:nvPicPr>
          <p:cNvPr id="9" name="Picture 8" descr="Lars_Padmos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6" t="1" r="12015" b="2446"/>
          <a:stretch/>
        </p:blipFill>
        <p:spPr>
          <a:xfrm>
            <a:off x="7438793" y="2585822"/>
            <a:ext cx="1410368" cy="17840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7847" y="4906938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GESIS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90525" y="4882280"/>
            <a:ext cx="203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Northwestern Uni.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49587" y="4894609"/>
            <a:ext cx="20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Uni. Of Groningen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09891" y="4886732"/>
            <a:ext cx="20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Uni. Of Groningen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33302" y="4882279"/>
            <a:ext cx="146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Bremen Uni.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2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84360" y="907920"/>
            <a:ext cx="7775280" cy="509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3600" b="1" strike="noStrike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Change in Norm Adoption</a:t>
            </a:r>
            <a:endParaRPr lang="de-DE" sz="3600" b="0" strike="noStrike" spc="-1" dirty="0">
              <a:solidFill>
                <a:srgbClr val="E46C0A"/>
              </a:solidFill>
              <a:latin typeface="Century Gothic"/>
              <a:cs typeface="Century Gothic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168783" y="2626560"/>
            <a:ext cx="6859891" cy="3119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endParaRPr lang="de-DE" sz="167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A7327F0C-65B3-445A-8816-F6B610489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75" r="12894"/>
          <a:stretch/>
        </p:blipFill>
        <p:spPr>
          <a:xfrm>
            <a:off x="424709" y="2652481"/>
            <a:ext cx="7197821" cy="2989440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xmlns="" id="{A7327F0C-65B3-445A-8816-F6B610489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36" t="37854" r="1011" b="33619"/>
          <a:stretch/>
        </p:blipFill>
        <p:spPr>
          <a:xfrm>
            <a:off x="8043525" y="2851199"/>
            <a:ext cx="1028118" cy="2246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9425" y="2280960"/>
            <a:ext cx="164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Minority group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4993" y="2280960"/>
            <a:ext cx="164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Majority group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58929" y="3922559"/>
            <a:ext cx="181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Minority fraction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82677" y="4078080"/>
            <a:ext cx="6773494" cy="50976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6431330" y="2083599"/>
            <a:ext cx="298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Shift towards majority norm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 flipH="1" flipV="1">
            <a:off x="6480647" y="5182763"/>
            <a:ext cx="298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Shift towards minority norm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025329" y="1713729"/>
            <a:ext cx="0" cy="1984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9037658" y="4023703"/>
            <a:ext cx="4443" cy="182023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6484" y="5387768"/>
            <a:ext cx="2876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Initial norm distribution: 80-20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93188" y="5880928"/>
            <a:ext cx="7481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When network is </a:t>
            </a:r>
            <a:r>
              <a:rPr lang="en-US" dirty="0" err="1" smtClean="0"/>
              <a:t>heterophilic</a:t>
            </a:r>
            <a:r>
              <a:rPr lang="en-US" dirty="0" smtClean="0"/>
              <a:t>, majority adopt the minority norm</a:t>
            </a:r>
          </a:p>
          <a:p>
            <a:r>
              <a:rPr lang="en-US" dirty="0" smtClean="0"/>
              <a:t>- In intermediate range of </a:t>
            </a:r>
            <a:r>
              <a:rPr lang="en-US" dirty="0" err="1" smtClean="0"/>
              <a:t>homophily</a:t>
            </a:r>
            <a:r>
              <a:rPr lang="en-US" dirty="0" smtClean="0"/>
              <a:t>, minority adopt the majority norm.</a:t>
            </a:r>
          </a:p>
          <a:p>
            <a:r>
              <a:rPr lang="en-US" dirty="0" smtClean="0"/>
              <a:t>- When network is highly </a:t>
            </a:r>
            <a:r>
              <a:rPr lang="en-US" dirty="0" err="1" smtClean="0"/>
              <a:t>homopilic</a:t>
            </a:r>
            <a:r>
              <a:rPr lang="en-US" dirty="0" smtClean="0"/>
              <a:t>, groups stick to their norms.</a:t>
            </a:r>
          </a:p>
        </p:txBody>
      </p:sp>
    </p:spTree>
    <p:extLst>
      <p:ext uri="{BB962C8B-B14F-4D97-AF65-F5344CB8AC3E}">
        <p14:creationId xmlns:p14="http://schemas.microsoft.com/office/powerpoint/2010/main" val="381749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84360" y="907920"/>
            <a:ext cx="7775280" cy="509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3600" b="1" strike="noStrike" spc="-1" dirty="0" err="1" smtClean="0">
                <a:solidFill>
                  <a:srgbClr val="E46C0A"/>
                </a:solidFill>
                <a:latin typeface="Century Gothic"/>
                <a:cs typeface="Century Gothic"/>
              </a:rPr>
              <a:t>Thank</a:t>
            </a:r>
            <a:r>
              <a:rPr lang="de-DE" sz="3600" b="1" strike="noStrike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 </a:t>
            </a:r>
            <a:r>
              <a:rPr lang="de-DE" sz="3600" b="1" strike="noStrike" spc="-1" dirty="0" err="1" smtClean="0">
                <a:solidFill>
                  <a:srgbClr val="E46C0A"/>
                </a:solidFill>
                <a:latin typeface="Century Gothic"/>
                <a:cs typeface="Century Gothic"/>
              </a:rPr>
              <a:t>you</a:t>
            </a:r>
            <a:r>
              <a:rPr lang="de-DE" sz="3600" b="1" strike="noStrike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 </a:t>
            </a:r>
            <a:r>
              <a:rPr lang="de-DE" sz="3600" b="1" strike="noStrike" spc="-1" dirty="0" err="1" smtClean="0">
                <a:solidFill>
                  <a:srgbClr val="E46C0A"/>
                </a:solidFill>
                <a:latin typeface="Century Gothic"/>
                <a:cs typeface="Century Gothic"/>
              </a:rPr>
              <a:t>for</a:t>
            </a:r>
            <a:r>
              <a:rPr lang="de-DE" sz="3600" b="1" strike="noStrike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 </a:t>
            </a:r>
            <a:r>
              <a:rPr lang="de-DE" sz="3600" b="1" strike="noStrike" spc="-1" dirty="0" err="1" smtClean="0">
                <a:solidFill>
                  <a:srgbClr val="E46C0A"/>
                </a:solidFill>
                <a:latin typeface="Century Gothic"/>
                <a:cs typeface="Century Gothic"/>
              </a:rPr>
              <a:t>your</a:t>
            </a:r>
            <a:r>
              <a:rPr lang="de-DE" sz="3600" b="1" strike="noStrike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 </a:t>
            </a:r>
            <a:r>
              <a:rPr lang="de-DE" sz="3600" b="1" strike="noStrike" spc="-1" dirty="0" err="1" smtClean="0">
                <a:solidFill>
                  <a:srgbClr val="E46C0A"/>
                </a:solidFill>
                <a:latin typeface="Century Gothic"/>
                <a:cs typeface="Century Gothic"/>
              </a:rPr>
              <a:t>attention</a:t>
            </a:r>
            <a:r>
              <a:rPr lang="de-DE" sz="3600" b="1" strike="noStrike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!</a:t>
            </a:r>
            <a:endParaRPr lang="de-DE" sz="3600" b="0" strike="noStrike" spc="-1" dirty="0">
              <a:solidFill>
                <a:srgbClr val="E46C0A"/>
              </a:solidFill>
              <a:latin typeface="Century Gothic"/>
              <a:cs typeface="Century Gothic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683640" y="1649350"/>
            <a:ext cx="777600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00000"/>
              </a:lnSpc>
              <a:spcBef>
                <a:spcPts val="561"/>
              </a:spcBef>
              <a:buClr>
                <a:srgbClr val="58748F"/>
              </a:buClr>
            </a:pPr>
            <a:r>
              <a:rPr lang="de-DE" sz="2400" b="1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Link</a:t>
            </a:r>
            <a:r>
              <a:rPr lang="de-DE" sz="2400" spc="-1" dirty="0" smtClean="0">
                <a:solidFill>
                  <a:srgbClr val="000000"/>
                </a:solidFill>
                <a:latin typeface="Century Gothic"/>
                <a:cs typeface="Century Gothic"/>
              </a:rPr>
              <a:t>: arXiv</a:t>
            </a:r>
            <a:r>
              <a:rPr lang="de-DE" sz="2400" spc="-1" dirty="0">
                <a:solidFill>
                  <a:srgbClr val="000000"/>
                </a:solidFill>
                <a:latin typeface="Century Gothic"/>
                <a:cs typeface="Century Gothic"/>
              </a:rPr>
              <a:t>:1907.00888 </a:t>
            </a:r>
            <a:endParaRPr lang="de-DE" sz="2400" spc="-1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marL="360">
              <a:lnSpc>
                <a:spcPct val="100000"/>
              </a:lnSpc>
              <a:spcBef>
                <a:spcPts val="561"/>
              </a:spcBef>
              <a:buClr>
                <a:srgbClr val="58748F"/>
              </a:buClr>
            </a:pPr>
            <a:r>
              <a:rPr lang="de-DE" sz="2400" b="1" spc="-1" dirty="0" err="1" smtClean="0">
                <a:solidFill>
                  <a:srgbClr val="E46C0A"/>
                </a:solidFill>
                <a:latin typeface="Century Gothic"/>
                <a:cs typeface="Century Gothic"/>
              </a:rPr>
              <a:t>github</a:t>
            </a:r>
            <a:r>
              <a:rPr lang="de-DE" sz="2400" spc="-1" dirty="0" smtClean="0">
                <a:solidFill>
                  <a:srgbClr val="000000"/>
                </a:solidFill>
                <a:latin typeface="Century Gothic"/>
                <a:cs typeface="Century Gothic"/>
              </a:rPr>
              <a:t>: </a:t>
            </a:r>
            <a:r>
              <a:rPr lang="de-DE" sz="2400" spc="-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gesiscss</a:t>
            </a:r>
            <a:r>
              <a:rPr lang="de-DE" sz="2400" spc="-1" dirty="0">
                <a:solidFill>
                  <a:srgbClr val="000000"/>
                </a:solidFill>
                <a:latin typeface="Century Gothic"/>
                <a:cs typeface="Century Gothic"/>
              </a:rPr>
              <a:t>/</a:t>
            </a:r>
            <a:r>
              <a:rPr lang="de-DE" sz="2400" spc="-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SimulatingNormativeConflict</a:t>
            </a:r>
            <a:endParaRPr lang="de-DE" sz="2400" spc="-1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marL="360">
              <a:lnSpc>
                <a:spcPct val="100000"/>
              </a:lnSpc>
              <a:spcBef>
                <a:spcPts val="561"/>
              </a:spcBef>
              <a:buClr>
                <a:srgbClr val="58748F"/>
              </a:buClr>
            </a:pPr>
            <a:r>
              <a:rPr lang="de-DE" sz="2400" spc="-1" dirty="0" smtClean="0">
                <a:solidFill>
                  <a:srgbClr val="000000"/>
                </a:solidFill>
                <a:latin typeface="Century Gothic"/>
                <a:cs typeface="Century Gothic"/>
              </a:rPr>
              <a:t>Special </a:t>
            </a:r>
            <a:r>
              <a:rPr lang="de-DE" sz="2400" spc="-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thanks</a:t>
            </a:r>
            <a:r>
              <a:rPr lang="de-DE" sz="2400" spc="-1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de-DE" sz="2400" spc="-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to</a:t>
            </a:r>
            <a:r>
              <a:rPr lang="de-DE" sz="2400" spc="-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de-DE" sz="2400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BIGSSS</a:t>
            </a:r>
            <a:r>
              <a:rPr lang="de-DE" sz="2400" spc="-1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de-DE" sz="2400" spc="-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summer</a:t>
            </a:r>
            <a:r>
              <a:rPr lang="de-DE" sz="2400" spc="-1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de-DE" sz="2400" spc="-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school</a:t>
            </a:r>
            <a:r>
              <a:rPr lang="de-DE" sz="2400" spc="-1" dirty="0" smtClean="0">
                <a:solidFill>
                  <a:srgbClr val="000000"/>
                </a:solidFill>
                <a:latin typeface="Century Gothic"/>
                <a:cs typeface="Century Gothic"/>
              </a:rPr>
              <a:t> in CSS (check 2020 </a:t>
            </a:r>
            <a:r>
              <a:rPr lang="de-DE" sz="2400" spc="-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edition</a:t>
            </a:r>
            <a:r>
              <a:rPr lang="de-DE" sz="2400" spc="-1" dirty="0" smtClean="0">
                <a:solidFill>
                  <a:srgbClr val="000000"/>
                </a:solidFill>
                <a:latin typeface="Century Gothic"/>
                <a:cs typeface="Century Gothic"/>
              </a:rPr>
              <a:t>)</a:t>
            </a:r>
            <a:endParaRPr lang="de-DE" sz="2400" spc="-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58748F"/>
              </a:buClr>
              <a:buFont typeface="Wingdings" charset="2"/>
              <a:buChar char=""/>
            </a:pPr>
            <a:endParaRPr lang="de-DE" sz="167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de-DE" sz="167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D2C8A9E0-AE31-4CF7-88D4-95EA3F92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209" y="3299247"/>
            <a:ext cx="3447792" cy="3447792"/>
          </a:xfrm>
          <a:prstGeom prst="rect">
            <a:avLst/>
          </a:prstGeom>
        </p:spPr>
      </p:pic>
      <p:pic>
        <p:nvPicPr>
          <p:cNvPr id="5" name="Picture 4" descr="20180723-DSC_0868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04" y="3436277"/>
            <a:ext cx="4135773" cy="2752874"/>
          </a:xfrm>
          <a:prstGeom prst="rect">
            <a:avLst/>
          </a:prstGeom>
        </p:spPr>
      </p:pic>
      <p:pic>
        <p:nvPicPr>
          <p:cNvPr id="2" name="Picture 1" descr="20180731-DSC_0005_small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04"/>
          <a:stretch/>
        </p:blipFill>
        <p:spPr>
          <a:xfrm>
            <a:off x="7274512" y="4377718"/>
            <a:ext cx="1750815" cy="200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0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rm_jok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1" t="-1" r="11332" b="-1242"/>
          <a:stretch/>
        </p:blipFill>
        <p:spPr>
          <a:xfrm>
            <a:off x="826089" y="839187"/>
            <a:ext cx="7614508" cy="56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8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ocial_ntw_jok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1" y="1763045"/>
            <a:ext cx="7780028" cy="4852334"/>
          </a:xfrm>
          <a:prstGeom prst="rect">
            <a:avLst/>
          </a:prstGeom>
        </p:spPr>
      </p:pic>
      <p:sp>
        <p:nvSpPr>
          <p:cNvPr id="4" name="TextShape 1"/>
          <p:cNvSpPr txBox="1"/>
          <p:nvPr/>
        </p:nvSpPr>
        <p:spPr>
          <a:xfrm>
            <a:off x="684360" y="907920"/>
            <a:ext cx="7775280" cy="111403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30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Social</a:t>
            </a:r>
            <a:r>
              <a:rPr lang="de-DE" sz="30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0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Influence</a:t>
            </a:r>
            <a:r>
              <a:rPr lang="de-DE" sz="30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000" b="1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Operates</a:t>
            </a:r>
            <a:r>
              <a:rPr lang="de-DE" sz="30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0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through</a:t>
            </a:r>
            <a:r>
              <a:rPr lang="de-DE" sz="30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000" b="1" spc="-1" dirty="0" err="1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S</a:t>
            </a:r>
            <a:r>
              <a:rPr lang="de-DE" sz="30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ocial</a:t>
            </a:r>
            <a:r>
              <a:rPr lang="de-DE" sz="30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000" b="1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Interactions</a:t>
            </a:r>
            <a:endParaRPr lang="de-DE" sz="3000" b="0" strike="noStrike" spc="-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7585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672030" y="1968212"/>
            <a:ext cx="7775280" cy="30496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How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do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the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network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strcture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(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homophily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)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and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minority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size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impact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the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adoption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of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norms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among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minority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and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4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majortiy</a:t>
            </a:r>
            <a:r>
              <a:rPr lang="de-DE" sz="34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.</a:t>
            </a:r>
            <a:endParaRPr lang="de-DE" sz="3400" b="0" strike="noStrike" spc="-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41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4808880" y="1495080"/>
            <a:ext cx="3999318" cy="5098368"/>
          </a:xfrm>
          <a:prstGeom prst="rect">
            <a:avLst/>
          </a:prstGeom>
          <a:ln>
            <a:noFill/>
          </a:ln>
        </p:spPr>
      </p:pic>
      <p:sp>
        <p:nvSpPr>
          <p:cNvPr id="267" name="TextShape 1"/>
          <p:cNvSpPr txBox="1"/>
          <p:nvPr/>
        </p:nvSpPr>
        <p:spPr>
          <a:xfrm>
            <a:off x="432541" y="607562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Century Gothic"/>
              </a:rPr>
              <a:t>Network Growth 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</a:rPr>
              <a:t>Model with tunable </a:t>
            </a:r>
            <a:r>
              <a:rPr lang="en-US" sz="3000" b="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</a:rPr>
              <a:t>homophily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Century Gothic"/>
              </a:rPr>
              <a:t> and group size</a:t>
            </a:r>
            <a:endParaRPr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457200" y="2347366"/>
            <a:ext cx="4038120" cy="3410272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entury Gothic"/>
              </a:rPr>
              <a:t>2 group of nodes with unequal </a:t>
            </a:r>
            <a:r>
              <a:rPr lang="en-US" sz="2400" dirty="0" smtClean="0">
                <a:solidFill>
                  <a:srgbClr val="000000"/>
                </a:solidFill>
                <a:latin typeface="Century Gothic"/>
              </a:rPr>
              <a:t>size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entury Gothic"/>
              </a:rPr>
              <a:t> </a:t>
            </a:r>
            <a:endParaRPr sz="24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entury Gothic"/>
              </a:rPr>
              <a:t>Arrival </a:t>
            </a:r>
            <a:r>
              <a:rPr lang="en-US" sz="2400" dirty="0" smtClean="0">
                <a:solidFill>
                  <a:srgbClr val="000000"/>
                </a:solidFill>
                <a:latin typeface="Century Gothic"/>
              </a:rPr>
              <a:t>node connects </a:t>
            </a:r>
            <a:r>
              <a:rPr lang="en-US" sz="2400" dirty="0">
                <a:solidFill>
                  <a:srgbClr val="000000"/>
                </a:solidFill>
                <a:latin typeface="Century Gothic"/>
              </a:rPr>
              <a:t>to existing nodes based on preferential attachment (k) and </a:t>
            </a:r>
            <a:r>
              <a:rPr lang="en-US" sz="2400" dirty="0" err="1">
                <a:solidFill>
                  <a:srgbClr val="000000"/>
                </a:solidFill>
                <a:latin typeface="Century Gothic"/>
              </a:rPr>
              <a:t>homophily</a:t>
            </a:r>
            <a:r>
              <a:rPr lang="en-US" sz="2400" dirty="0">
                <a:solidFill>
                  <a:srgbClr val="000000"/>
                </a:solidFill>
                <a:latin typeface="Century Gothic"/>
              </a:rPr>
              <a:t> (h</a:t>
            </a:r>
            <a:r>
              <a:rPr lang="en-US" sz="2400" dirty="0" smtClean="0">
                <a:solidFill>
                  <a:srgbClr val="000000"/>
                </a:solidFill>
                <a:latin typeface="Century Gothic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dirty="0">
              <a:solidFill>
                <a:srgbClr val="FF6600"/>
              </a:solidFill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629787" y="6178633"/>
            <a:ext cx="2878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/>
                <a:cs typeface="Century Gothic"/>
              </a:rPr>
              <a:t>Karimi et al </a:t>
            </a:r>
            <a:r>
              <a:rPr lang="en-US" i="1" dirty="0" err="1">
                <a:solidFill>
                  <a:srgbClr val="000000"/>
                </a:solidFill>
                <a:latin typeface="Century Gothic"/>
                <a:cs typeface="Century Gothic"/>
              </a:rPr>
              <a:t>Sci</a:t>
            </a:r>
            <a:r>
              <a:rPr lang="en-US" i="1" dirty="0">
                <a:solidFill>
                  <a:srgbClr val="000000"/>
                </a:solidFill>
                <a:latin typeface="Century Gothic"/>
                <a:cs typeface="Century Gothic"/>
              </a:rPr>
              <a:t> Rep </a:t>
            </a:r>
            <a:r>
              <a:rPr lang="en-US" dirty="0">
                <a:solidFill>
                  <a:srgbClr val="000000"/>
                </a:solidFill>
                <a:latin typeface="Century Gothic"/>
                <a:cs typeface="Century Gothic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70823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9795" y="5720111"/>
            <a:ext cx="2274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Chalkduster"/>
                <a:cs typeface="Chalkduster"/>
              </a:rPr>
              <a:t>Homophily</a:t>
            </a:r>
            <a:endParaRPr lang="en-US" sz="2800" dirty="0">
              <a:latin typeface="Chalkduster"/>
              <a:cs typeface="Chalkdust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8" b="15571"/>
          <a:stretch/>
        </p:blipFill>
        <p:spPr>
          <a:xfrm>
            <a:off x="67171" y="2435823"/>
            <a:ext cx="2993989" cy="3034454"/>
          </a:xfrm>
          <a:prstGeom prst="rect">
            <a:avLst/>
          </a:prstGeom>
        </p:spPr>
      </p:pic>
      <p:pic>
        <p:nvPicPr>
          <p:cNvPr id="13" name="Picture 12" descr="graph_1.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 t="24535" b="24415"/>
          <a:stretch/>
        </p:blipFill>
        <p:spPr>
          <a:xfrm rot="5400000">
            <a:off x="6051348" y="2692147"/>
            <a:ext cx="3034447" cy="2521812"/>
          </a:xfrm>
          <a:prstGeom prst="rect">
            <a:avLst/>
          </a:prstGeom>
        </p:spPr>
      </p:pic>
      <p:pic>
        <p:nvPicPr>
          <p:cNvPr id="14" name="Picture 13" descr="graph_0.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4" b="11656"/>
          <a:stretch/>
        </p:blipFill>
        <p:spPr>
          <a:xfrm>
            <a:off x="3301999" y="2435823"/>
            <a:ext cx="2773289" cy="30344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561" y="1382470"/>
            <a:ext cx="264953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000000"/>
                </a:solidFill>
              </a:rPr>
              <a:t>High </a:t>
            </a:r>
            <a:r>
              <a:rPr lang="en-US" sz="2600" dirty="0" err="1" smtClean="0">
                <a:solidFill>
                  <a:srgbClr val="000000"/>
                </a:solidFill>
              </a:rPr>
              <a:t>Heterophily</a:t>
            </a:r>
            <a:endParaRPr lang="en-US" sz="2600" dirty="0" smtClean="0">
              <a:solidFill>
                <a:srgbClr val="000000"/>
              </a:solidFill>
            </a:endParaRPr>
          </a:p>
          <a:p>
            <a:r>
              <a:rPr lang="en-US" sz="2600" dirty="0" smtClean="0">
                <a:solidFill>
                  <a:srgbClr val="000000"/>
                </a:solidFill>
              </a:rPr>
              <a:t>Majority illusion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89279" y="1382470"/>
            <a:ext cx="25381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000000"/>
                </a:solidFill>
              </a:rPr>
              <a:t>High </a:t>
            </a:r>
            <a:r>
              <a:rPr lang="en-US" sz="2600" dirty="0" err="1" smtClean="0">
                <a:solidFill>
                  <a:srgbClr val="000000"/>
                </a:solidFill>
              </a:rPr>
              <a:t>Homophily</a:t>
            </a:r>
            <a:endParaRPr lang="en-US" sz="2600" dirty="0" smtClean="0">
              <a:solidFill>
                <a:srgbClr val="000000"/>
              </a:solidFill>
            </a:endParaRPr>
          </a:p>
          <a:p>
            <a:r>
              <a:rPr lang="en-US" sz="2600" dirty="0" smtClean="0">
                <a:solidFill>
                  <a:srgbClr val="000000"/>
                </a:solidFill>
              </a:rPr>
              <a:t>Filter bubble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4264" y="6090754"/>
            <a:ext cx="560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Karimi et al </a:t>
            </a:r>
            <a:r>
              <a:rPr lang="en-US" i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Sci</a:t>
            </a:r>
            <a:r>
              <a:rPr lang="en-US" i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Rep </a:t>
            </a:r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2018</a:t>
            </a:r>
          </a:p>
          <a:p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Karimi*, Lee* et al </a:t>
            </a:r>
            <a:r>
              <a:rPr lang="en-US" i="1" dirty="0" smtClean="0">
                <a:solidFill>
                  <a:srgbClr val="000000"/>
                </a:solidFill>
                <a:latin typeface="Century Gothic"/>
                <a:cs typeface="Century Gothic"/>
              </a:rPr>
              <a:t>Nature Human </a:t>
            </a:r>
            <a:r>
              <a:rPr lang="en-US" i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Behaviour</a:t>
            </a:r>
            <a:r>
              <a:rPr lang="en-US" i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2019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97405" y="5629501"/>
            <a:ext cx="4046597" cy="0"/>
          </a:xfrm>
          <a:prstGeom prst="straightConnector1">
            <a:avLst/>
          </a:prstGeom>
          <a:ln w="101600" cap="flat">
            <a:solidFill>
              <a:srgbClr val="FF6600"/>
            </a:solidFill>
            <a:round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0353" y="5486400"/>
            <a:ext cx="70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 = 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08776" y="5622019"/>
            <a:ext cx="70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"/>
    </mc:Choice>
    <mc:Fallback xmlns="">
      <p:transition xmlns:p14="http://schemas.microsoft.com/office/powerpoint/2010/main" spd="slow" advTm="4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resho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21" y="1498343"/>
            <a:ext cx="3681618" cy="5208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01779"/>
            <a:ext cx="3797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>
                <a:latin typeface="Century Gothic"/>
                <a:cs typeface="Century Gothic"/>
              </a:rPr>
              <a:t>Granovetter</a:t>
            </a:r>
            <a:r>
              <a:rPr lang="en-US" dirty="0">
                <a:latin typeface="Century Gothic"/>
                <a:cs typeface="Century Gothic"/>
              </a:rPr>
              <a:t>. </a:t>
            </a:r>
            <a:r>
              <a:rPr lang="en-US" i="1" dirty="0">
                <a:latin typeface="Century Gothic"/>
                <a:cs typeface="Century Gothic"/>
              </a:rPr>
              <a:t>American Journal of Sociology </a:t>
            </a:r>
            <a:r>
              <a:rPr lang="en-US" dirty="0">
                <a:latin typeface="Century Gothic"/>
                <a:cs typeface="Century Gothic"/>
              </a:rPr>
              <a:t>(1978) </a:t>
            </a:r>
          </a:p>
        </p:txBody>
      </p:sp>
      <p:sp>
        <p:nvSpPr>
          <p:cNvPr id="7" name="Isosceles Triangle 6"/>
          <p:cNvSpPr/>
          <p:nvPr/>
        </p:nvSpPr>
        <p:spPr>
          <a:xfrm rot="10800000">
            <a:off x="3822201" y="3969935"/>
            <a:ext cx="2539915" cy="419185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Shape 1"/>
          <p:cNvSpPr txBox="1"/>
          <p:nvPr/>
        </p:nvSpPr>
        <p:spPr>
          <a:xfrm>
            <a:off x="684360" y="907920"/>
            <a:ext cx="7775280" cy="64553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30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Granovetter</a:t>
            </a:r>
            <a:r>
              <a:rPr lang="de-DE" sz="30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de-DE" sz="3000" b="1" strike="noStrike" spc="-1" dirty="0" err="1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Threshold</a:t>
            </a:r>
            <a:r>
              <a:rPr lang="de-DE" sz="30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Century Gothic"/>
                <a:cs typeface="Century Gothic"/>
              </a:rPr>
              <a:t> Model</a:t>
            </a:r>
            <a:endParaRPr lang="de-DE" sz="3000" b="0" strike="noStrike" spc="-1" dirty="0">
              <a:solidFill>
                <a:schemeClr val="accent6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824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2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noNetwork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616" y="1061341"/>
            <a:ext cx="8266736" cy="5156663"/>
          </a:xfrm>
          <a:prstGeom prst="rect">
            <a:avLst/>
          </a:prstGeom>
        </p:spPr>
      </p:pic>
      <p:sp>
        <p:nvSpPr>
          <p:cNvPr id="3" name="TextShape 1"/>
          <p:cNvSpPr txBox="1"/>
          <p:nvPr/>
        </p:nvSpPr>
        <p:spPr>
          <a:xfrm>
            <a:off x="701133" y="591818"/>
            <a:ext cx="7775280" cy="509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de-DE" sz="3400" b="1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Video: Norm </a:t>
            </a:r>
            <a:r>
              <a:rPr lang="de-DE" sz="3400" b="1" spc="-1" dirty="0" err="1" smtClean="0">
                <a:solidFill>
                  <a:srgbClr val="E46C0A"/>
                </a:solidFill>
                <a:latin typeface="Century Gothic"/>
                <a:cs typeface="Century Gothic"/>
              </a:rPr>
              <a:t>change</a:t>
            </a:r>
            <a:r>
              <a:rPr lang="de-DE" sz="3400" b="1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 </a:t>
            </a:r>
            <a:r>
              <a:rPr lang="de-DE" sz="3400" b="1" spc="-1" dirty="0" err="1" smtClean="0">
                <a:solidFill>
                  <a:srgbClr val="E46C0A"/>
                </a:solidFill>
                <a:latin typeface="Century Gothic"/>
                <a:cs typeface="Century Gothic"/>
              </a:rPr>
              <a:t>over</a:t>
            </a:r>
            <a:r>
              <a:rPr lang="de-DE" sz="3400" b="1" spc="-1" dirty="0" smtClean="0">
                <a:solidFill>
                  <a:srgbClr val="E46C0A"/>
                </a:solidFill>
                <a:latin typeface="Century Gothic"/>
                <a:cs typeface="Century Gothic"/>
              </a:rPr>
              <a:t> time</a:t>
            </a:r>
            <a:endParaRPr lang="de-DE" sz="3400" b="0" strike="noStrike" spc="-1" dirty="0">
              <a:solidFill>
                <a:srgbClr val="E46C0A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724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22712" y="739739"/>
            <a:ext cx="7775280" cy="71508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3400" b="1" dirty="0">
                <a:solidFill>
                  <a:srgbClr val="E46C0A"/>
                </a:solidFill>
                <a:latin typeface="Century Gothic"/>
                <a:cs typeface="Century Gothic"/>
              </a:rPr>
              <a:t>Change in group norm </a:t>
            </a:r>
            <a:r>
              <a:rPr lang="en-US" sz="3400" b="1" dirty="0" smtClean="0">
                <a:solidFill>
                  <a:srgbClr val="E46C0A"/>
                </a:solidFill>
                <a:latin typeface="Century Gothic"/>
                <a:cs typeface="Century Gothic"/>
              </a:rPr>
              <a:t>difference</a:t>
            </a:r>
            <a:endParaRPr lang="en-US" sz="3400" b="1" dirty="0">
              <a:solidFill>
                <a:srgbClr val="E46C0A"/>
              </a:solidFill>
              <a:latin typeface="Century Gothic"/>
              <a:cs typeface="Century Gothic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650174" y="2522880"/>
            <a:ext cx="5391149" cy="2540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</a:pPr>
            <a:endParaRPr lang="de-DE" sz="167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A7327F0C-65B3-445A-8816-F6B610489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36" t="37854" r="1011" b="33619"/>
          <a:stretch/>
        </p:blipFill>
        <p:spPr>
          <a:xfrm>
            <a:off x="7395552" y="2704319"/>
            <a:ext cx="596134" cy="19047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CEC4D266-1DB4-4D16-9BA3-B105707D4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798" r="12493"/>
          <a:stretch/>
        </p:blipFill>
        <p:spPr>
          <a:xfrm>
            <a:off x="682371" y="2774022"/>
            <a:ext cx="6428044" cy="27037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83589" y="3663650"/>
            <a:ext cx="181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Minority fraction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49919" y="2490456"/>
            <a:ext cx="12311" cy="1208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162249" y="3875755"/>
            <a:ext cx="4424" cy="120378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7582755" y="2737037"/>
            <a:ext cx="160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different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7681392" y="4401449"/>
            <a:ext cx="144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similar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8814" y="5560374"/>
            <a:ext cx="7287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Mutual conformity is difficult to achieve when minority group is large.</a:t>
            </a:r>
          </a:p>
          <a:p>
            <a:r>
              <a:rPr lang="en-US" dirty="0" smtClean="0"/>
              <a:t>- Low </a:t>
            </a:r>
            <a:r>
              <a:rPr lang="en-US" dirty="0" err="1" smtClean="0"/>
              <a:t>homophily</a:t>
            </a:r>
            <a:r>
              <a:rPr lang="en-US" dirty="0" smtClean="0"/>
              <a:t>/ high </a:t>
            </a:r>
            <a:r>
              <a:rPr lang="en-US" dirty="0" err="1" smtClean="0"/>
              <a:t>heterophily</a:t>
            </a:r>
            <a:r>
              <a:rPr lang="en-US" dirty="0" smtClean="0"/>
              <a:t> result in mutual conformity. </a:t>
            </a:r>
          </a:p>
        </p:txBody>
      </p:sp>
    </p:spTree>
    <p:extLst>
      <p:ext uri="{BB962C8B-B14F-4D97-AF65-F5344CB8AC3E}">
        <p14:creationId xmlns:p14="http://schemas.microsoft.com/office/powerpoint/2010/main" val="82080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</TotalTime>
  <Words>707</Words>
  <Application>Microsoft Macintosh PowerPoint</Application>
  <PresentationFormat>On-screen Show (4:3)</PresentationFormat>
  <Paragraphs>86</Paragraphs>
  <Slides>11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subject/>
  <dc:creator>Heuser, Holger</dc:creator>
  <dc:description/>
  <cp:lastModifiedBy>Fariba Karimi</cp:lastModifiedBy>
  <cp:revision>623</cp:revision>
  <cp:lastPrinted>2015-06-26T07:02:07Z</cp:lastPrinted>
  <dcterms:created xsi:type="dcterms:W3CDTF">2014-11-24T15:32:57Z</dcterms:created>
  <dcterms:modified xsi:type="dcterms:W3CDTF">2019-09-04T06:12:36Z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ntentTypeId">
    <vt:lpwstr>0x0101007EE55F9CD0B6F542AA8A691D5D15200F</vt:lpwstr>
  </property>
  <property fmtid="{D5CDD505-2E9C-101B-9397-08002B2CF9AE}" pid="4" name="Gremium">
    <vt:lpwstr/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16</vt:i4>
  </property>
  <property fmtid="{D5CDD505-2E9C-101B-9397-08002B2CF9AE}" pid="10" name="PresentationFormat">
    <vt:lpwstr>Bildschirmpräsentation (4:3)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25</vt:i4>
  </property>
  <property fmtid="{D5CDD505-2E9C-101B-9397-08002B2CF9AE}" pid="14" name="TemplateUrl">
    <vt:lpwstr/>
  </property>
  <property fmtid="{D5CDD505-2E9C-101B-9397-08002B2CF9AE}" pid="15" name="WorkAddress">
    <vt:lpwstr/>
  </property>
  <property fmtid="{D5CDD505-2E9C-101B-9397-08002B2CF9AE}" pid="16" name="_dlc_DocIdItemGuid">
    <vt:lpwstr>7fa0772f-ffbb-4867-82d5-14c54c52fc9e</vt:lpwstr>
  </property>
  <property fmtid="{D5CDD505-2E9C-101B-9397-08002B2CF9AE}" pid="17" name="xd_ProgID">
    <vt:lpwstr/>
  </property>
  <property fmtid="{D5CDD505-2E9C-101B-9397-08002B2CF9AE}" pid="18" name="xd_Signature">
    <vt:bool>false</vt:bool>
  </property>
</Properties>
</file>